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</p:sldMasterIdLst>
  <p:notesMasterIdLst>
    <p:notesMasterId r:id="rId7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 Boyk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376" y="-104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commentAuthors" Target="commentAuthors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Is there a better illustration - or alternatively, can you move this table to the next slide? It's a bit too constrained to read here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527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1" name="Shape 8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6" name="Shape 8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62.xml"/><Relationship Id="rId32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14" name="Shape 414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SOURCE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Today, we’ll use advertising data from an example in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An Introduction to Statistical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75" y="2771750"/>
            <a:ext cx="2855449" cy="43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9" name="Shape 47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an association is observed, the first question to ask should always be… is it real?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of various examples you’ve seen in the media related to food.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2" y="0"/>
            <a:ext cx="9684635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65" y="0"/>
            <a:ext cx="9734269" cy="7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Why is this?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Sensational headlines?</a:t>
            </a:r>
          </a:p>
        </p:txBody>
      </p:sp>
      <p:sp>
        <p:nvSpPr>
          <p:cNvPr id="501" name="Shape 5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neglect of a robust data analysis.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also often a lack of understanding of the difference between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Understanding this difference is critical in the data science workflow, especially when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Identifying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Acquiring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fully articulate our question and use the right data to answer it, including any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confounders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Additionally, this comes up when we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our results to stakeholders.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don’t want to overstate what our model measures.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careful not to say “caused” when you really mean “measured” or “associated”.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LECTURE</a:t>
            </a:r>
          </a:p>
        </p:txBody>
      </p:sp>
      <p:sp>
        <p:nvSpPr>
          <p:cNvPr id="525" name="Shape 52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VS CORRELATION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1" name="Shape 421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Causal criteria is one approach to assessing causal relationships.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it’s </a:t>
            </a:r>
            <a:r>
              <a:rPr lang="en-US" sz="2800" b="1" i="1">
                <a:latin typeface="Georgia"/>
                <a:ea typeface="Georgia"/>
                <a:cs typeface="Georgia"/>
                <a:sym typeface="Georgia"/>
              </a:rPr>
              <a:t>very hard to define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universal causal criteria.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attempt that is commonly used in the medical field is based on work by Bradford Hill.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35006" y="9564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 developed a list of “tests” that an analysis must pass in order to indicate a causal relationship: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endParaRPr lang="en-US"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Strength of association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Consistency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Temporality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Biological gradient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Plausibility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Coherence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Experiment</a:t>
            </a:r>
          </a:p>
          <a:p>
            <a:pPr marR="0" lvl="1" algn="l" rtl="0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Analogy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100" y="2376700"/>
            <a:ext cx="3494724" cy="47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not an exhaustive checklist, but it’s useful for understanding that your predictor/exposure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must have occurred before your outcome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in order for smoking to cause cancer, one must have started smoking prior to getting cancer.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Most commonly, we find an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association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two variables.  This means there is an observed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the variables.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not fully understand the causal direction (e.g. does smoking cause cancer or does cancer cause smoking?).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might not understand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other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factors influencing the association.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2961475" y="2224346"/>
            <a:ext cx="91745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difference between causation and association?</a:t>
            </a:r>
          </a:p>
        </p:txBody>
      </p:sp>
      <p:sp>
        <p:nvSpPr>
          <p:cNvPr id="559" name="Shape 559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60" name="Shape 560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61" name="Shape 561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62" name="Shape 562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68" name="Shape 56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CONFOUNDING AND DAGS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Often times, associations may be influenced by another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say we did an analysis to understand what causes lung cancer.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find that people who carry cigarette lights are 2.4 times more likely to contract lung cancer as people who don’t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carry lighters.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this mean that the lighters are causing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cancer?</a:t>
            </a:r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300" y="4432850"/>
            <a:ext cx="4381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No!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13" y="2002875"/>
            <a:ext cx="10295573" cy="32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Confounding variables often hide the true association between causes and outcomes.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75" y="2649493"/>
            <a:ext cx="8328050" cy="41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2961475" y="2224348"/>
            <a:ext cx="9114599" cy="30101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factors are missing from this model?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measure for these?</a:t>
            </a:r>
          </a:p>
        </p:txBody>
      </p:sp>
      <p:sp>
        <p:nvSpPr>
          <p:cNvPr id="598" name="Shape 598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99" name="Shape 599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00" name="Shape 600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01" name="Shape 601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Directed Acyclic Graph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(DAG) can help determine which variables are most important for your model.  It helps visually demonstrate the logic of your models.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always includes at least one exposure/predictor and one outcome.</a:t>
            </a:r>
          </a:p>
        </p:txBody>
      </p:sp>
      <p:sp>
        <p:nvSpPr>
          <p:cNvPr id="607" name="Shape 6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375" y="4165600"/>
            <a:ext cx="72580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we have the following output from a model: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57" y="0"/>
            <a:ext cx="8649885" cy="73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exposure/predictor is TV ads, associated with the outcome: sales.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measure the strength to demonstrate a strong association.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factors may increase sales?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types of ads?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DAG for this might look like the following: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32" name="Shape 632"/>
          <p:cNvGrpSpPr/>
          <p:nvPr/>
        </p:nvGrpSpPr>
        <p:grpSpPr>
          <a:xfrm>
            <a:off x="635000" y="2998150"/>
            <a:ext cx="11734800" cy="1611000"/>
            <a:chOff x="635000" y="3591350"/>
            <a:chExt cx="11734800" cy="1611000"/>
          </a:xfrm>
        </p:grpSpPr>
        <p:sp>
          <p:nvSpPr>
            <p:cNvPr id="633" name="Shape 633"/>
            <p:cNvSpPr/>
            <p:nvPr/>
          </p:nvSpPr>
          <p:spPr>
            <a:xfrm>
              <a:off x="63500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 Ads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489965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</a:t>
              </a:r>
            </a:p>
          </p:txBody>
        </p:sp>
        <p:sp>
          <p:nvSpPr>
            <p:cNvPr id="635" name="Shape 635"/>
            <p:cNvSpPr/>
            <p:nvPr/>
          </p:nvSpPr>
          <p:spPr>
            <a:xfrm>
              <a:off x="9164300" y="3591350"/>
              <a:ext cx="3205500" cy="1611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Google Ads</a:t>
              </a:r>
            </a:p>
          </p:txBody>
        </p:sp>
        <p:cxnSp>
          <p:nvCxnSpPr>
            <p:cNvPr id="636" name="Shape 636"/>
            <p:cNvCxnSpPr>
              <a:stCxn id="633" idx="3"/>
              <a:endCxn id="634" idx="1"/>
            </p:cNvCxnSpPr>
            <p:nvPr/>
          </p:nvCxnSpPr>
          <p:spPr>
            <a:xfrm>
              <a:off x="3840500" y="4396850"/>
              <a:ext cx="10590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637" name="Shape 637"/>
            <p:cNvCxnSpPr>
              <a:stCxn id="635" idx="1"/>
              <a:endCxn id="634" idx="3"/>
            </p:cNvCxnSpPr>
            <p:nvPr/>
          </p:nvCxnSpPr>
          <p:spPr>
            <a:xfrm rot="10800000">
              <a:off x="8105300" y="4396850"/>
              <a:ext cx="10590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THINK, PAIR, SHARE</a:t>
            </a:r>
          </a:p>
        </p:txBody>
      </p:sp>
      <p:sp>
        <p:nvSpPr>
          <p:cNvPr id="643" name="Shape 64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DAGS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2961475" y="2224347"/>
            <a:ext cx="8025300" cy="303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Let’s say we want to evaluate which type of ad is associated with higher sales.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Break small groups.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Draw a basic DAG on your table or on the board.  This DAG should show the relationship between ads and higher sales.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Discuss your DAGs in small groups and be ready to share one or two examples with the class.</a:t>
            </a:r>
          </a:p>
        </p:txBody>
      </p:sp>
      <p:sp>
        <p:nvSpPr>
          <p:cNvPr id="651" name="Shape 65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Insert Deliverable</a:t>
            </a:r>
          </a:p>
        </p:txBody>
      </p:sp>
      <p:sp>
        <p:nvSpPr>
          <p:cNvPr id="652" name="Shape 6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53" name="Shape 653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654" name="Shape 6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55" name="Shape 655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DAGS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TV ads were run in November/December (peak buying season) while Google ads were run during February/March (low buying season).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compare the two, we’re likely to reach the wrong conclusion! Seasonal trends are affecting our associations.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an example of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bias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It isn’t that TV ads are better than Google ads; it’s that November/December is a better buying season than February/March, an inherent bias.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take a look at the association between TV Ads and Sales while taking into account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(recurring regular patterns over time).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are some examples of seasonality with relation to sales?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incorporating seasonality might look like this.</a:t>
            </a:r>
          </a:p>
        </p:txBody>
      </p:sp>
      <p:grpSp>
        <p:nvGrpSpPr>
          <p:cNvPr id="674" name="Shape 674"/>
          <p:cNvGrpSpPr/>
          <p:nvPr/>
        </p:nvGrpSpPr>
        <p:grpSpPr>
          <a:xfrm>
            <a:off x="1571376" y="2859900"/>
            <a:ext cx="9862046" cy="2039899"/>
            <a:chOff x="1124587" y="4853650"/>
            <a:chExt cx="9862046" cy="2039899"/>
          </a:xfrm>
        </p:grpSpPr>
        <p:sp>
          <p:nvSpPr>
            <p:cNvPr id="675" name="Shape 675"/>
            <p:cNvSpPr txBox="1"/>
            <p:nvPr/>
          </p:nvSpPr>
          <p:spPr>
            <a:xfrm>
              <a:off x="1124587" y="6128850"/>
              <a:ext cx="6876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</a:t>
              </a:r>
            </a:p>
          </p:txBody>
        </p:sp>
        <p:sp>
          <p:nvSpPr>
            <p:cNvPr id="676" name="Shape 676"/>
            <p:cNvSpPr txBox="1"/>
            <p:nvPr/>
          </p:nvSpPr>
          <p:spPr>
            <a:xfrm>
              <a:off x="3163762" y="4853650"/>
              <a:ext cx="1978800" cy="97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 and seasonality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6210760" y="5913750"/>
              <a:ext cx="2169899" cy="979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 Ads and seasonality</a:t>
              </a: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9959434" y="5068750"/>
              <a:ext cx="10272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</a:t>
              </a:r>
            </a:p>
          </p:txBody>
        </p:sp>
        <p:cxnSp>
          <p:nvCxnSpPr>
            <p:cNvPr id="679" name="Shape 679"/>
            <p:cNvCxnSpPr>
              <a:stCxn id="675" idx="3"/>
              <a:endCxn id="676" idx="1"/>
            </p:cNvCxnSpPr>
            <p:nvPr/>
          </p:nvCxnSpPr>
          <p:spPr>
            <a:xfrm rot="10800000" flipH="1">
              <a:off x="1812187" y="5343450"/>
              <a:ext cx="13515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80" name="Shape 680"/>
            <p:cNvCxnSpPr>
              <a:stCxn id="676" idx="3"/>
              <a:endCxn id="677" idx="1"/>
            </p:cNvCxnSpPr>
            <p:nvPr/>
          </p:nvCxnSpPr>
          <p:spPr>
            <a:xfrm>
              <a:off x="5142562" y="5343549"/>
              <a:ext cx="10683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cxnSp>
          <p:nvCxnSpPr>
            <p:cNvPr id="681" name="Shape 681"/>
            <p:cNvCxnSpPr>
              <a:stCxn id="677" idx="3"/>
              <a:endCxn id="678" idx="1"/>
            </p:cNvCxnSpPr>
            <p:nvPr/>
          </p:nvCxnSpPr>
          <p:spPr>
            <a:xfrm rot="10800000" flipH="1">
              <a:off x="8380660" y="5343449"/>
              <a:ext cx="1578900" cy="106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stealth" w="lg" len="lg"/>
            </a:ln>
          </p:spPr>
        </p:cxn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Insert Instructor Name</a:t>
            </a: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Title, Company 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2961475" y="2195300"/>
            <a:ext cx="7959599" cy="26288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bias?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confounding?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could we do differently in this example to avoid these elements?</a:t>
            </a:r>
          </a:p>
        </p:txBody>
      </p:sp>
      <p:sp>
        <p:nvSpPr>
          <p:cNvPr id="690" name="Shape 69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691" name="Shape 69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92" name="Shape 69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93" name="Shape 693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 FEW KEY TAKEAWAYS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 is important to have deep subject area knowledge to be aware of biases in your field.  This knowledge supplements statistical techniques.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can be a useful tool for thinking through the logic of your model.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 difference between causation and correlation.  Statistics usually show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not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(remember our smoking example).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data is important.  Your analysis is only as good as your understanding of the problem and the data you have to work with.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05" name="Shape 70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we tell the difference between two groups of observations (e.g. smokers vs. non-smokers)?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are testing the health of smokers vs. non-smokers.  At a cursory glance, our results may show that smokers are marginally healthier than non-smokers.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they healthier due to random chance or is there a statistically significant difference?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Maybe we happened to assemble a strange group of smoking triathletes and a group of non-smoking couch potatoes.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hypothesis testing can help.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First, you need a hypothesis to test, referred to as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null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The opposite of this would be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alternative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0" y="2851150"/>
            <a:ext cx="3896799" cy="419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if we want to test the relationship between gender and sales, we may have the following hypotheses.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Null hypothesis:  There is no relationship between Gender and Sales.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Alternative hypothesis:  There is a relationship between Gender and Sales.</a:t>
            </a:r>
          </a:p>
        </p:txBody>
      </p:sp>
      <p:sp>
        <p:nvSpPr>
          <p:cNvPr id="724" name="Shape 7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Once you have your hypotheses, you can check whether the data supports rejecting the null hypothesis or failing to reject the hypothesis.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Note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Failing to reject the null is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the same as accepting the alternate. While the alternative hypothesis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might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 true, we don’t have enough data to support that claim specifically.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Keep this in mind so you don’t overstate your findings.</a:t>
            </a:r>
          </a:p>
        </p:txBody>
      </p:sp>
      <p:sp>
        <p:nvSpPr>
          <p:cNvPr id="730" name="Shape 73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36" name="Shape 73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 CASE STUDY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going to walk through Part 1 of the guided-demo-starter-code notebook in the class repo for lesson 4.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HYPOTHESIS TESTING CASE STUDY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2961475" y="2224348"/>
            <a:ext cx="8810100" cy="290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null hypothesis?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this important to use?</a:t>
            </a:r>
          </a:p>
        </p:txBody>
      </p:sp>
      <p:sp>
        <p:nvSpPr>
          <p:cNvPr id="751" name="Shape 75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52" name="Shape 7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53" name="Shape 753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54" name="Shape 7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causation and correlation</a:t>
            </a: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 hypothesis within a sample case study</a:t>
            </a: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Validate your findings using statistical analysis (p-values, confidence intervals)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60" name="Shape 76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know how to carry out a hypothesis test, but how do we tell if the association we found is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statistically significant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Statistical significance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likelihood that a result or relationship is caused by something other than random chance. 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Statistical hypothesis testing is traditionally employed to determine if a result is statistically significant or not.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 cut point of 5% is used.  This means that we say something is statistically significant if there is a less than a 5% chance that our finding was due to random chance alone.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0" y="3291212"/>
            <a:ext cx="52578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12" y="1974850"/>
            <a:ext cx="592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we present results, we say we found something significant using this criteria.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use an example to dive further into this and understand p-values and confidence intervals.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92" name="Shape 79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now going to walk through Part 2 of the guided-demo-starter-code notebook in the class repo for lesson 4.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2961475" y="2224348"/>
            <a:ext cx="8361599" cy="303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does a 95% confidence interval indicate?</a:t>
            </a:r>
          </a:p>
        </p:txBody>
      </p:sp>
      <p:sp>
        <p:nvSpPr>
          <p:cNvPr id="807" name="Shape 807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808" name="Shape 808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09" name="Shape 809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810" name="Shape 81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816" name="Shape 81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RESULTS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 the lab-start-code-4, you will look through a variety of analyses and interpret the findings.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be presented with a series of outputs and tables from a published analysis.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 the outputs and determine if the findings are statistically significant or not.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questions in the notebook</a:t>
            </a:r>
          </a:p>
        </p:txBody>
      </p:sp>
      <p:sp>
        <p:nvSpPr>
          <p:cNvPr id="825" name="Shape 82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26" name="Shape 826"/>
          <p:cNvSpPr/>
          <p:nvPr/>
        </p:nvSpPr>
        <p:spPr>
          <a:xfrm>
            <a:off x="2989800" y="1776150"/>
            <a:ext cx="80996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(35 minutes)</a:t>
            </a:r>
          </a:p>
        </p:txBody>
      </p:sp>
      <p:cxnSp>
        <p:nvCxnSpPr>
          <p:cNvPr id="827" name="Shape 82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28" name="Shape 828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INTERPRETING RESULTS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34" name="Shape 83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review the answers to the questions in the labs.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846" name="Shape 84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852" name="Shape 85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Unit Project 2</a:t>
            </a: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59" name="Shape 85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THANKS FOR THE FOLLOWING</a:t>
            </a:r>
          </a:p>
        </p:txBody>
      </p:sp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CITATIONS</a:t>
            </a: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872" name="Shape 87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73" name="Shape 87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74" name="Shape 8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80" name="Shape 88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81" name="Shape 88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82" name="Shape 8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83" name="Shape 883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/>
        </p:nvSpPr>
        <p:spPr>
          <a:xfrm>
            <a:off x="635000" y="736600"/>
            <a:ext cx="7721599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cxnSp>
        <p:nvCxnSpPr>
          <p:cNvPr id="889" name="Shape 88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90" name="Shape 89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91" name="Shape 891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92" name="Shape 892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893" name="Shape 893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</a:p>
        </p:txBody>
      </p:sp>
      <p:sp>
        <p:nvSpPr>
          <p:cNvPr id="894" name="Shape 894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lang="en-US" sz="2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Optional Information: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lang="en-US" sz="2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Email?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lang="en-US" sz="2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Website?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lang="en-US" sz="25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Twitter?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variance and bias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descriptive statistics to understand your data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LAST SESSION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questions from last class?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1838</Words>
  <Application>Microsoft Macintosh PowerPoint</Application>
  <PresentationFormat>Custom</PresentationFormat>
  <Paragraphs>339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White</vt:lpstr>
      <vt:lpstr>White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CITATIONS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Burroughs</cp:lastModifiedBy>
  <cp:revision>1</cp:revision>
  <dcterms:modified xsi:type="dcterms:W3CDTF">2016-01-24T17:17:41Z</dcterms:modified>
</cp:coreProperties>
</file>